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0"/>
  </p:notesMasterIdLst>
  <p:handoutMasterIdLst>
    <p:handoutMasterId r:id="rId21"/>
  </p:handoutMasterIdLst>
  <p:sldIdLst>
    <p:sldId id="314" r:id="rId5"/>
    <p:sldId id="315" r:id="rId6"/>
    <p:sldId id="318" r:id="rId7"/>
    <p:sldId id="320" r:id="rId8"/>
    <p:sldId id="321" r:id="rId9"/>
    <p:sldId id="326" r:id="rId10"/>
    <p:sldId id="327" r:id="rId11"/>
    <p:sldId id="333" r:id="rId12"/>
    <p:sldId id="329" r:id="rId13"/>
    <p:sldId id="330" r:id="rId14"/>
    <p:sldId id="334" r:id="rId15"/>
    <p:sldId id="335" r:id="rId16"/>
    <p:sldId id="336" r:id="rId17"/>
    <p:sldId id="331"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1351" autoAdjust="0"/>
  </p:normalViewPr>
  <p:slideViewPr>
    <p:cSldViewPr snapToGrid="0">
      <p:cViewPr varScale="1">
        <p:scale>
          <a:sx n="98" d="100"/>
          <a:sy n="98" d="100"/>
        </p:scale>
        <p:origin x="1200" y="31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3/3/2025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the names of our group members are Zachary Harrison, Armando Perez, Gizelle Samuels, and Charles Taggart, and today I'll be presenting on the integration of security systems for our final project. This presentation will cover our project plan, software requirements, timeline, database integration, and more.</a:t>
            </a: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B244A-E227-B212-1404-61511D303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80D47-F429-2728-4770-0D1D27D5B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FFCDE3-961F-CD96-8145-C9EFCCB33638}"/>
              </a:ext>
            </a:extLst>
          </p:cNvPr>
          <p:cNvSpPr>
            <a:spLocks noGrp="1"/>
          </p:cNvSpPr>
          <p:nvPr>
            <p:ph type="body" idx="1"/>
          </p:nvPr>
        </p:nvSpPr>
        <p:spPr/>
        <p:txBody>
          <a:bodyPr/>
          <a:lstStyle/>
          <a:p>
            <a:r>
              <a:rPr lang="en-US" dirty="0"/>
              <a:t>The project is currently in the design and initial development phase. The wireframes have been completed, and we are actively working on the coding phase, focusing on implementing authentication and encryption features. The next steps involve further coding, integrating databases (as requested), conducting security tests, and preparing for deployment. Once the project is approved, we will finalize the system and begin user acceptance testing.</a:t>
            </a:r>
          </a:p>
        </p:txBody>
      </p:sp>
      <p:sp>
        <p:nvSpPr>
          <p:cNvPr id="4" name="Slide Number Placeholder 3">
            <a:extLst>
              <a:ext uri="{FF2B5EF4-FFF2-40B4-BE49-F238E27FC236}">
                <a16:creationId xmlns:a16="http://schemas.microsoft.com/office/drawing/2014/main" id="{F98C0CB5-2B17-D224-F919-0224C34DFC1C}"/>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242948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25995-EB22-A6FD-8338-50C7CC746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6FBD8-FAEC-26B4-1782-3D60228C9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D4141-2AD3-A500-5076-71E4F7BB657A}"/>
              </a:ext>
            </a:extLst>
          </p:cNvPr>
          <p:cNvSpPr>
            <a:spLocks noGrp="1"/>
          </p:cNvSpPr>
          <p:nvPr>
            <p:ph type="body" idx="1"/>
          </p:nvPr>
        </p:nvSpPr>
        <p:spPr/>
        <p:txBody>
          <a:bodyPr/>
          <a:lstStyle/>
          <a:p>
            <a:r>
              <a:rPr lang="en-US" dirty="0"/>
              <a:t>In conclusion, integrating security systems into this project is essential to ensuring user trust and compliance with data protection regulations. By implementing secure login, encryption, and role-based access control, we can create a system that provides both functionality and security. We look forward to receiving approval and moving ahead with the next steps. Thank you for your time, and we are happy to take any questions.</a:t>
            </a:r>
          </a:p>
        </p:txBody>
      </p:sp>
      <p:sp>
        <p:nvSpPr>
          <p:cNvPr id="4" name="Slide Number Placeholder 3">
            <a:extLst>
              <a:ext uri="{FF2B5EF4-FFF2-40B4-BE49-F238E27FC236}">
                <a16:creationId xmlns:a16="http://schemas.microsoft.com/office/drawing/2014/main" id="{59A040B8-B0D8-9DE7-8741-85657C095CA1}"/>
              </a:ext>
            </a:extLst>
          </p:cNvPr>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403688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provide an overview of our project plan. We will cover the following sections: Project Introduction, Software Requirements Specification (SRS), Gantt Chart, Wireframes, System Development Timeline, Database Integration, and Security Considerations. We’ll also discuss our coding implementation and share our GitHub repositories.</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aims to integrate a robust security system into an existing application. The goal is to ensure user data is secure through authentication, encryption, and session management while providing a seamless user experience. We are incorporating features like secure login, encryption for sensitive data, and role-based access controls to protect both user and system information.  We will also be introducing Service Mangers to the Application to assist with faster, web/mobile, and off-line processing.</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Software Requirements Specification, or SRS, outlines the functional and non-functional requirements for the system. Functional requirements include features like user authentication, encryption, and data management. Non-functional requirements address system performance, scalability, and security standards. The SRS also defines key system interfaces, like user interactions, hardware requirements, and communication protocols</a:t>
            </a:r>
            <a:endParaRPr lang="en-US" b="1" dirty="0"/>
          </a:p>
          <a:p>
            <a:endParaRPr lang="en-US" b="1" dirty="0"/>
          </a:p>
          <a:p>
            <a:endParaRPr lang="en-US" b="1" dirty="0"/>
          </a:p>
          <a:p>
            <a:pPr>
              <a:buFont typeface="+mj-lt"/>
              <a:buNone/>
            </a:pPr>
            <a:r>
              <a:rPr lang="en-US" dirty="0"/>
              <a:t>The key functional requirements for the system include:</a:t>
            </a:r>
          </a:p>
          <a:p>
            <a:pPr>
              <a:buFont typeface="+mj-lt"/>
              <a:buAutoNum type="arabicPeriod"/>
            </a:pPr>
            <a:r>
              <a:rPr lang="en-US" b="1" dirty="0"/>
              <a:t>User Authentication and Authorization</a:t>
            </a:r>
            <a:r>
              <a:rPr lang="en-US" dirty="0"/>
              <a:t>: Users will securely log in, with role-based access control for varying levels of access.</a:t>
            </a:r>
          </a:p>
          <a:p>
            <a:pPr>
              <a:buFont typeface="+mj-lt"/>
              <a:buAutoNum type="arabicPeriod"/>
            </a:pPr>
            <a:r>
              <a:rPr lang="en-US" b="1" dirty="0"/>
              <a:t>Data Encryption</a:t>
            </a:r>
            <a:r>
              <a:rPr lang="en-US" dirty="0"/>
              <a:t>: Sensitive data will be encrypted both during transmission and at rest.</a:t>
            </a:r>
          </a:p>
          <a:p>
            <a:pPr>
              <a:buFont typeface="+mj-lt"/>
              <a:buAutoNum type="arabicPeriod"/>
            </a:pPr>
            <a:r>
              <a:rPr lang="en-US" b="1" dirty="0"/>
              <a:t>User Interface</a:t>
            </a:r>
            <a:r>
              <a:rPr lang="en-US" dirty="0"/>
              <a:t>: A user-friendly, responsive design will be implemented, ensuring usability across multiple devices.</a:t>
            </a:r>
          </a:p>
          <a:p>
            <a:pPr>
              <a:buFont typeface="+mj-lt"/>
              <a:buAutoNum type="arabicPeriod"/>
            </a:pPr>
            <a:r>
              <a:rPr lang="en-US" b="1" dirty="0"/>
              <a:t>Search and Filter</a:t>
            </a:r>
            <a:r>
              <a:rPr lang="en-US" dirty="0"/>
              <a:t>: A search bar and filters will allow users to find data easily.</a:t>
            </a:r>
          </a:p>
          <a:p>
            <a:pPr>
              <a:buFont typeface="+mj-lt"/>
              <a:buAutoNum type="arabicPeriod"/>
            </a:pPr>
            <a:r>
              <a:rPr lang="en-US" b="1" dirty="0"/>
              <a:t>Error Handling and Logging</a:t>
            </a:r>
            <a:r>
              <a:rPr lang="en-US" dirty="0"/>
              <a:t>: The system will capture errors and log them for troubleshooting and security purposes.</a:t>
            </a:r>
            <a:br>
              <a:rPr lang="en-US" dirty="0"/>
            </a:br>
            <a:r>
              <a:rPr lang="en-US" dirty="0"/>
              <a:t>These features will ensure that the system is both functional and secure for users.</a:t>
            </a:r>
          </a:p>
          <a:p>
            <a:endParaRPr lang="en-US" dirty="0"/>
          </a:p>
          <a:p>
            <a:endParaRPr lang="en-US" dirty="0"/>
          </a:p>
          <a:p>
            <a:pPr>
              <a:buFont typeface="+mj-lt"/>
              <a:buNone/>
            </a:pPr>
            <a:r>
              <a:rPr lang="en-US" dirty="0"/>
              <a:t>Non-functional requirements focus on how the system performs and behaves under different conditions. Key non-functional requirements </a:t>
            </a:r>
            <a:r>
              <a:rPr lang="en-US" dirty="0" err="1"/>
              <a:t>include:</a:t>
            </a:r>
            <a:r>
              <a:rPr lang="en-US" b="1" dirty="0" err="1"/>
              <a:t>Performance</a:t>
            </a:r>
            <a:r>
              <a:rPr lang="en-US" dirty="0"/>
              <a:t>: The system must handle high user traffic with a quick response time.</a:t>
            </a:r>
          </a:p>
          <a:p>
            <a:pPr>
              <a:buFont typeface="+mj-lt"/>
              <a:buAutoNum type="arabicPeriod"/>
            </a:pPr>
            <a:r>
              <a:rPr lang="en-US" b="1" dirty="0"/>
              <a:t>Scalability</a:t>
            </a:r>
            <a:r>
              <a:rPr lang="en-US" dirty="0"/>
              <a:t>: It should be able to scale horizontally and vertically to meet increasing demand.</a:t>
            </a:r>
          </a:p>
          <a:p>
            <a:pPr>
              <a:buFont typeface="+mj-lt"/>
              <a:buAutoNum type="arabicPeriod"/>
            </a:pPr>
            <a:r>
              <a:rPr lang="en-US" b="1" dirty="0"/>
              <a:t>Reliability</a:t>
            </a:r>
            <a:r>
              <a:rPr lang="en-US" dirty="0"/>
              <a:t>: The system should ensure high uptime and fault tolerance.</a:t>
            </a:r>
          </a:p>
          <a:p>
            <a:pPr>
              <a:buFont typeface="+mj-lt"/>
              <a:buAutoNum type="arabicPeriod"/>
            </a:pPr>
            <a:r>
              <a:rPr lang="en-US" b="1" dirty="0"/>
              <a:t>Security</a:t>
            </a:r>
            <a:r>
              <a:rPr lang="en-US" dirty="0"/>
              <a:t>: We’ll follow best practices for secure data management, including encryption and regular vulnerability assessments.</a:t>
            </a:r>
          </a:p>
          <a:p>
            <a:pPr>
              <a:buFont typeface="+mj-lt"/>
              <a:buAutoNum type="arabicPeriod"/>
            </a:pPr>
            <a:r>
              <a:rPr lang="en-US" b="1" dirty="0"/>
              <a:t>Usability</a:t>
            </a:r>
            <a:r>
              <a:rPr lang="en-US" dirty="0"/>
              <a:t>: The system must be intuitive and accessible to users of all technical levels.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tasks involved (e.g., wireframing, coding, integration, testing, etc.)</a:t>
            </a:r>
          </a:p>
          <a:p>
            <a:r>
              <a:rPr lang="en-US" dirty="0"/>
              <a:t>Dependencies between tasks.</a:t>
            </a:r>
          </a:p>
          <a:p>
            <a:r>
              <a:rPr lang="en-US" dirty="0"/>
              <a:t>Estimated durations for each task.</a:t>
            </a:r>
          </a:p>
          <a:p>
            <a:r>
              <a:rPr lang="en-US" dirty="0"/>
              <a:t>Milestones and deadlines.</a:t>
            </a:r>
          </a:p>
          <a:p>
            <a:endParaRPr lang="en-US" dirty="0"/>
          </a:p>
          <a:p>
            <a:r>
              <a:rPr lang="en-US" dirty="0"/>
              <a:t>Emphasize the time needed for developing the system from the wireframe stage.</a:t>
            </a:r>
          </a:p>
          <a:p>
            <a:endParaRPr lang="en-US" dirty="0"/>
          </a:p>
          <a:p>
            <a:r>
              <a:rPr lang="en-US" dirty="0"/>
              <a:t>This Gantt chart outlines the timeline for the project’s development. The project is divided into multiple phases, starting with wireframing and design, followed by coding, integration of security features, testing, and deployment. Each phase has been given a realistic duration to ensure quality and timely delivery. The tasks are interdependent, and we’ve identified key milestones, such as completing the wireframes, implementing user authentication, and running security tests</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C311-3E66-E17C-CBE6-0DE84A894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6512A-1F29-6A32-129B-B2FAB8170B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78B4C-291F-53F2-B2A6-162D7BD35EED}"/>
              </a:ext>
            </a:extLst>
          </p:cNvPr>
          <p:cNvSpPr>
            <a:spLocks noGrp="1"/>
          </p:cNvSpPr>
          <p:nvPr>
            <p:ph type="body" idx="1"/>
          </p:nvPr>
        </p:nvSpPr>
        <p:spPr/>
        <p:txBody>
          <a:bodyPr/>
          <a:lstStyle/>
          <a:p>
            <a:r>
              <a:rPr lang="en-US" dirty="0"/>
              <a:t>Here are the wireframes of our system’s user interface. These wireframes depict the flow of the user experience, starting with the login page, followed by the main dashboard, and then navigation to the various sections, such as settings, user profile, and data management. The security features are embedded into these wireframes, including secure login forms and areas where data will be encrypted. The design is intuitive and responsive to ensure accessibility across devices.</a:t>
            </a:r>
          </a:p>
        </p:txBody>
      </p:sp>
      <p:sp>
        <p:nvSpPr>
          <p:cNvPr id="4" name="Slide Number Placeholder 3">
            <a:extLst>
              <a:ext uri="{FF2B5EF4-FFF2-40B4-BE49-F238E27FC236}">
                <a16:creationId xmlns:a16="http://schemas.microsoft.com/office/drawing/2014/main" id="{FB059425-A13E-2CFE-42C7-98112730F7AC}"/>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35020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BBDA4-95E9-72FF-65D9-7B90C72AD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64D9B-C0B8-3892-A9F5-37900E6CF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ED075-B429-94FF-7219-437939D8D6F7}"/>
              </a:ext>
            </a:extLst>
          </p:cNvPr>
          <p:cNvSpPr>
            <a:spLocks noGrp="1"/>
          </p:cNvSpPr>
          <p:nvPr>
            <p:ph type="body" idx="1"/>
          </p:nvPr>
        </p:nvSpPr>
        <p:spPr/>
        <p:txBody>
          <a:bodyPr/>
          <a:lstStyle/>
          <a:p>
            <a:pPr marL="457200" lvl="1" indent="0">
              <a:buFont typeface="Arial" panose="020B0604020202020204" pitchFamily="34" charset="0"/>
              <a:buNone/>
            </a:pPr>
            <a:r>
              <a:rPr lang="en-US" dirty="0"/>
              <a:t>For database integration, we propose using the already existing TMDB for our database of available movies and shows.  In the future, should we decide to add more organic content, we will be able to use SQL/NoSQL based on the nature of our content. We would use these frameworks to ensure that we can achieve the highest levels of performance in terms of scalability, structure, or type of data. This database will store user information, security credentials, and data interactions, ensuring the integrity and security of the stored data. It will also support efficient querying and scaling as our user base grows.</a:t>
            </a:r>
          </a:p>
          <a:p>
            <a:endParaRPr lang="en-US" dirty="0"/>
          </a:p>
        </p:txBody>
      </p:sp>
      <p:sp>
        <p:nvSpPr>
          <p:cNvPr id="4" name="Slide Number Placeholder 3">
            <a:extLst>
              <a:ext uri="{FF2B5EF4-FFF2-40B4-BE49-F238E27FC236}">
                <a16:creationId xmlns:a16="http://schemas.microsoft.com/office/drawing/2014/main" id="{78915601-A084-6518-8A1B-3D70949D35B2}"/>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8262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3A9F-943A-7A1D-49E4-9C73455D5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8C15A-3236-318E-0294-2BE1C6AE4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2C5F8-1FE3-1D69-76C3-7B741BC3F1A8}"/>
              </a:ext>
            </a:extLst>
          </p:cNvPr>
          <p:cNvSpPr>
            <a:spLocks noGrp="1"/>
          </p:cNvSpPr>
          <p:nvPr>
            <p:ph type="body" idx="1"/>
          </p:nvPr>
        </p:nvSpPr>
        <p:spPr/>
        <p:txBody>
          <a:bodyPr/>
          <a:lstStyle/>
          <a:p>
            <a:r>
              <a:rPr lang="en-US" dirty="0"/>
              <a:t>Here is an overview of the coding implementation, which includes modules for user authentication, data encryption, and session management. The code follows best practices, ensuring maintainability and security. We’ve used technologies like React and Node.js for the frontend and backend. You can view the complete codebase on GitHub by following our URLs listed on the final slide.  Please note that we’ve excluded the </a:t>
            </a:r>
            <a:r>
              <a:rPr lang="en-US" dirty="0" err="1"/>
              <a:t>node_modules</a:t>
            </a:r>
            <a:r>
              <a:rPr lang="en-US" dirty="0"/>
              <a:t> folder to ensure efficient file size management.</a:t>
            </a:r>
          </a:p>
        </p:txBody>
      </p:sp>
      <p:sp>
        <p:nvSpPr>
          <p:cNvPr id="4" name="Slide Number Placeholder 3">
            <a:extLst>
              <a:ext uri="{FF2B5EF4-FFF2-40B4-BE49-F238E27FC236}">
                <a16:creationId xmlns:a16="http://schemas.microsoft.com/office/drawing/2014/main" id="{41585748-5604-B632-AF96-746AFD7CE2F5}"/>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9782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A1628-320A-4F97-FEE2-85AF67554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AD0D8-5E23-86FE-01CC-2AB4D17B7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09F9D-D9DF-7D7D-B415-6DFA0A2E3DCA}"/>
              </a:ext>
            </a:extLst>
          </p:cNvPr>
          <p:cNvSpPr>
            <a:spLocks noGrp="1"/>
          </p:cNvSpPr>
          <p:nvPr>
            <p:ph type="body" idx="1"/>
          </p:nvPr>
        </p:nvSpPr>
        <p:spPr/>
        <p:txBody>
          <a:bodyPr/>
          <a:lstStyle/>
          <a:p>
            <a:r>
              <a:rPr lang="en-US" dirty="0"/>
              <a:t>Here is an overview of the coding implementation, which includes modules for user authentication, data encryption, and session management. The code follows best practices, ensuring maintainability and security. We’ve used technologies like React and Node.js for the frontend and backend. You can view the complete codebase on GitHub by following our URLs listed on the final slide.  Please note that we’ve excluded the </a:t>
            </a:r>
            <a:r>
              <a:rPr lang="en-US" dirty="0" err="1"/>
              <a:t>node_modules</a:t>
            </a:r>
            <a:r>
              <a:rPr lang="en-US" dirty="0"/>
              <a:t> folder to ensure efficient file size management.</a:t>
            </a:r>
          </a:p>
        </p:txBody>
      </p:sp>
      <p:sp>
        <p:nvSpPr>
          <p:cNvPr id="4" name="Slide Number Placeholder 3">
            <a:extLst>
              <a:ext uri="{FF2B5EF4-FFF2-40B4-BE49-F238E27FC236}">
                <a16:creationId xmlns:a16="http://schemas.microsoft.com/office/drawing/2014/main" id="{0F431551-D0F4-0387-8028-984D63056190}"/>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45073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zharr1117.github.io/streamlist/" TargetMode="External"/><Relationship Id="rId5" Type="http://schemas.openxmlformats.org/officeDocument/2006/relationships/hyperlink" Target="https://chucktagg83.github.io.stream_list/" TargetMode="Externa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7686AC40-3CE5-B6D3-D3E9-A7DF3610190A}"/>
              </a:ext>
            </a:extLst>
          </p:cNvPr>
          <p:cNvSpPr>
            <a:spLocks noChangeArrowheads="1"/>
          </p:cNvSpPr>
          <p:nvPr/>
        </p:nvSpPr>
        <p:spPr bwMode="auto">
          <a:xfrm>
            <a:off x="5515583" y="3077484"/>
            <a:ext cx="639239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400" b="1" i="1" u="none" strike="noStrike" cap="none" normalizeH="0" baseline="0" dirty="0">
                <a:ln>
                  <a:noFill/>
                </a:ln>
                <a:solidFill>
                  <a:schemeClr val="bg1"/>
                </a:solidFill>
                <a:effectLst/>
                <a:latin typeface="Arial" panose="020B0604020202020204" pitchFamily="34" charset="0"/>
              </a:rPr>
              <a:t>Integrating Security Systems into the Final Project</a:t>
            </a:r>
          </a:p>
          <a:p>
            <a:pPr marL="0" marR="0" lvl="0" indent="0" algn="ctr"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Zachary Harrison, Armando Perez, Gizelle Samuels, Charles Taggart</a:t>
            </a:r>
          </a:p>
          <a:p>
            <a:pPr marL="0" marR="0" lvl="0" indent="0" algn="ctr"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The University of Arizona Global Campus</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INT 499: Information Technology Capstone Project</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lang="en-US" altLang="en-US" sz="1600" dirty="0">
                <a:solidFill>
                  <a:schemeClr val="bg1"/>
                </a:solidFill>
                <a:latin typeface="Arial" panose="020B0604020202020204" pitchFamily="34" charset="0"/>
              </a:rPr>
              <a:t>Professor Miguel Kanto</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bg1"/>
                </a:solidFill>
                <a:effectLst/>
                <a:latin typeface="Arial" panose="020B0604020202020204" pitchFamily="34" charset="0"/>
              </a:rPr>
              <a:t>03 March 2025</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E8E1B-8BC4-A85D-8E61-E80310EC1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1218F-B831-0CC1-CE5E-6FB70B23B985}"/>
              </a:ext>
            </a:extLst>
          </p:cNvPr>
          <p:cNvSpPr>
            <a:spLocks noGrp="1"/>
          </p:cNvSpPr>
          <p:nvPr>
            <p:ph type="title"/>
          </p:nvPr>
        </p:nvSpPr>
        <p:spPr>
          <a:xfrm>
            <a:off x="0" y="0"/>
            <a:ext cx="10363201" cy="1629601"/>
          </a:xfrm>
        </p:spPr>
        <p:txBody>
          <a:bodyPr>
            <a:normAutofit/>
          </a:bodyPr>
          <a:lstStyle/>
          <a:p>
            <a:br>
              <a:rPr lang="en-US" sz="2400" dirty="0"/>
            </a:br>
            <a:r>
              <a:rPr lang="en-US" sz="2400" dirty="0"/>
              <a:t>project status and next steps</a:t>
            </a:r>
          </a:p>
        </p:txBody>
      </p:sp>
      <p:sp>
        <p:nvSpPr>
          <p:cNvPr id="3" name="Content Placeholder 2">
            <a:extLst>
              <a:ext uri="{FF2B5EF4-FFF2-40B4-BE49-F238E27FC236}">
                <a16:creationId xmlns:a16="http://schemas.microsoft.com/office/drawing/2014/main" id="{318E802C-14A0-3538-27FF-3BC304AFDB02}"/>
              </a:ext>
            </a:extLst>
          </p:cNvPr>
          <p:cNvSpPr>
            <a:spLocks noGrp="1"/>
          </p:cNvSpPr>
          <p:nvPr>
            <p:ph sz="quarter" idx="10"/>
          </p:nvPr>
        </p:nvSpPr>
        <p:spPr>
          <a:xfrm>
            <a:off x="98091" y="1400784"/>
            <a:ext cx="9114003" cy="4464996"/>
          </a:xfrm>
        </p:spPr>
        <p:txBody>
          <a:bodyPr>
            <a:normAutofit fontScale="77500" lnSpcReduction="20000"/>
          </a:bodyPr>
          <a:lstStyle/>
          <a:p>
            <a:pPr marL="0" indent="0">
              <a:buNone/>
            </a:pPr>
            <a:r>
              <a:rPr lang="en-US" dirty="0"/>
              <a:t>Our project has made significant progress, and we are currently in the final stages of implementation. Below is a summary of our key milestones:</a:t>
            </a:r>
          </a:p>
          <a:p>
            <a:pPr>
              <a:buFont typeface="+mj-lt"/>
              <a:buAutoNum type="arabicPeriod"/>
            </a:pPr>
            <a:r>
              <a:rPr lang="en-US" b="1" dirty="0"/>
              <a:t>Wireframe &amp; Design Completion:</a:t>
            </a:r>
            <a:endParaRPr lang="en-US" dirty="0"/>
          </a:p>
          <a:p>
            <a:pPr marL="742950" lvl="1" indent="-285750">
              <a:buFont typeface="+mj-lt"/>
              <a:buAutoNum type="arabicPeriod"/>
            </a:pPr>
            <a:r>
              <a:rPr lang="en-US" dirty="0"/>
              <a:t>The UI/UX wireframes were finalized, ensuring an intuitive and user-friendly interface.</a:t>
            </a:r>
          </a:p>
          <a:p>
            <a:pPr marL="742950" lvl="1" indent="-285750">
              <a:buFont typeface="+mj-lt"/>
              <a:buAutoNum type="arabicPeriod"/>
            </a:pPr>
            <a:r>
              <a:rPr lang="en-US" dirty="0"/>
              <a:t>User feedback was incorporated to refine the design.</a:t>
            </a:r>
          </a:p>
          <a:p>
            <a:pPr>
              <a:buFont typeface="+mj-lt"/>
              <a:buAutoNum type="arabicPeriod"/>
            </a:pPr>
            <a:r>
              <a:rPr lang="en-US" b="1" dirty="0"/>
              <a:t>Core Functionality Implemented:</a:t>
            </a:r>
            <a:endParaRPr lang="en-US" dirty="0"/>
          </a:p>
          <a:p>
            <a:pPr marL="742950" lvl="1" indent="-285750">
              <a:buFont typeface="+mj-lt"/>
              <a:buAutoNum type="arabicPeriod"/>
            </a:pPr>
            <a:r>
              <a:rPr lang="en-US" dirty="0"/>
              <a:t>The front-end and back-end systems have been developed using React and Node.js.</a:t>
            </a:r>
          </a:p>
          <a:p>
            <a:pPr marL="742950" lvl="1" indent="-285750">
              <a:buFont typeface="+mj-lt"/>
              <a:buAutoNum type="arabicPeriod"/>
            </a:pPr>
            <a:r>
              <a:rPr lang="en-US" dirty="0"/>
              <a:t>Secure authentication and authorization mechanisms (OAuth) have been integrated.</a:t>
            </a:r>
          </a:p>
          <a:p>
            <a:pPr marL="742950" lvl="1" indent="-285750">
              <a:buFont typeface="+mj-lt"/>
              <a:buAutoNum type="arabicPeriod"/>
            </a:pPr>
            <a:r>
              <a:rPr lang="en-US" dirty="0"/>
              <a:t>API calls are successfully fetching and displaying data from our database.</a:t>
            </a:r>
          </a:p>
          <a:p>
            <a:pPr>
              <a:buFont typeface="+mj-lt"/>
              <a:buAutoNum type="arabicPeriod"/>
            </a:pPr>
            <a:r>
              <a:rPr lang="en-US" b="1" dirty="0"/>
              <a:t>Data Integration and Security Enhancements:</a:t>
            </a:r>
            <a:endParaRPr lang="en-US" dirty="0"/>
          </a:p>
          <a:p>
            <a:pPr marL="742950" lvl="1" indent="-285750">
              <a:buFont typeface="+mj-lt"/>
              <a:buAutoNum type="arabicPeriod"/>
            </a:pPr>
            <a:r>
              <a:rPr lang="en-US" dirty="0"/>
              <a:t>The database structure has been set up, with proper indexing and encryption for sensitive information.</a:t>
            </a:r>
          </a:p>
          <a:p>
            <a:pPr marL="742950" lvl="1" indent="-285750">
              <a:buFont typeface="+mj-lt"/>
              <a:buAutoNum type="arabicPeriod"/>
            </a:pPr>
            <a:r>
              <a:rPr lang="en-US" dirty="0"/>
              <a:t>Secure communication via HTTPS has been implemented.</a:t>
            </a:r>
          </a:p>
          <a:p>
            <a:pPr>
              <a:buFont typeface="+mj-lt"/>
              <a:buAutoNum type="arabicPeriod"/>
            </a:pPr>
            <a:r>
              <a:rPr lang="en-US" b="1" dirty="0"/>
              <a:t>Testing &amp; Debugging Phase:</a:t>
            </a:r>
            <a:endParaRPr lang="en-US" dirty="0"/>
          </a:p>
          <a:p>
            <a:pPr marL="742950" lvl="1" indent="-285750">
              <a:buFont typeface="+mj-lt"/>
              <a:buAutoNum type="arabicPeriod"/>
            </a:pPr>
            <a:r>
              <a:rPr lang="en-US" dirty="0"/>
              <a:t>Unit tests and integration tests are being conducted to ensure system stability.</a:t>
            </a:r>
          </a:p>
          <a:p>
            <a:pPr marL="742950" lvl="1" indent="-285750">
              <a:buFont typeface="+mj-lt"/>
              <a:buAutoNum type="arabicPeriod"/>
            </a:pPr>
            <a:r>
              <a:rPr lang="en-US" dirty="0"/>
              <a:t>User acceptance testing (UAT) is in progress, and initial feedback has been positive.</a:t>
            </a:r>
          </a:p>
        </p:txBody>
      </p:sp>
      <p:sp>
        <p:nvSpPr>
          <p:cNvPr id="5" name="Slide Number Placeholder 4">
            <a:extLst>
              <a:ext uri="{FF2B5EF4-FFF2-40B4-BE49-F238E27FC236}">
                <a16:creationId xmlns:a16="http://schemas.microsoft.com/office/drawing/2014/main" id="{64C4C7D2-87F3-2E9F-AAA2-211BF5BB6A9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9" name="Rectangle 8">
            <a:extLst>
              <a:ext uri="{FF2B5EF4-FFF2-40B4-BE49-F238E27FC236}">
                <a16:creationId xmlns:a16="http://schemas.microsoft.com/office/drawing/2014/main" id="{FEC7F870-3A00-8676-A907-EAFED691612B}"/>
              </a:ext>
            </a:extLst>
          </p:cNvPr>
          <p:cNvSpPr/>
          <p:nvPr/>
        </p:nvSpPr>
        <p:spPr>
          <a:xfrm>
            <a:off x="9075907" y="2772165"/>
            <a:ext cx="2791838" cy="3599452"/>
          </a:xfrm>
          <a:prstGeom prst="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Overall, we are on track with our timeline, with only a few refinements remaining before the system is fully operational.</a:t>
            </a:r>
          </a:p>
        </p:txBody>
      </p:sp>
    </p:spTree>
    <p:extLst>
      <p:ext uri="{BB962C8B-B14F-4D97-AF65-F5344CB8AC3E}">
        <p14:creationId xmlns:p14="http://schemas.microsoft.com/office/powerpoint/2010/main" val="363944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5004-AF31-8989-2E24-8233256C29DA}"/>
              </a:ext>
            </a:extLst>
          </p:cNvPr>
          <p:cNvSpPr>
            <a:spLocks noGrp="1"/>
          </p:cNvSpPr>
          <p:nvPr>
            <p:ph type="title"/>
          </p:nvPr>
        </p:nvSpPr>
        <p:spPr>
          <a:xfrm>
            <a:off x="0" y="0"/>
            <a:ext cx="10363201" cy="1629601"/>
          </a:xfrm>
        </p:spPr>
        <p:txBody>
          <a:bodyPr>
            <a:normAutofit/>
          </a:bodyPr>
          <a:lstStyle/>
          <a:p>
            <a:br>
              <a:rPr lang="en-US" sz="2400" dirty="0"/>
            </a:br>
            <a:r>
              <a:rPr lang="en-US" sz="2400" dirty="0"/>
              <a:t>Working Demonstration – Charles Taggart</a:t>
            </a:r>
          </a:p>
        </p:txBody>
      </p:sp>
      <p:pic>
        <p:nvPicPr>
          <p:cNvPr id="6" name="Trial Run">
            <a:hlinkClick r:id="" action="ppaction://media"/>
            <a:extLst>
              <a:ext uri="{FF2B5EF4-FFF2-40B4-BE49-F238E27FC236}">
                <a16:creationId xmlns:a16="http://schemas.microsoft.com/office/drawing/2014/main" id="{DB3899B7-FF00-E08D-B256-017B376AA89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545465" y="1559702"/>
            <a:ext cx="9038229" cy="4759081"/>
          </a:xfrm>
        </p:spPr>
      </p:pic>
      <p:sp>
        <p:nvSpPr>
          <p:cNvPr id="5" name="Slide Number Placeholder 4">
            <a:extLst>
              <a:ext uri="{FF2B5EF4-FFF2-40B4-BE49-F238E27FC236}">
                <a16:creationId xmlns:a16="http://schemas.microsoft.com/office/drawing/2014/main" id="{DF7F43E6-CF12-FC67-CD9A-84218E0BE39F}"/>
              </a:ext>
            </a:extLst>
          </p:cNvPr>
          <p:cNvSpPr>
            <a:spLocks noGrp="1"/>
          </p:cNvSpPr>
          <p:nvPr>
            <p:ph type="sldNum" sz="quarter" idx="4"/>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43348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0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5004-AF31-8989-2E24-8233256C29DA}"/>
              </a:ext>
            </a:extLst>
          </p:cNvPr>
          <p:cNvSpPr>
            <a:spLocks noGrp="1"/>
          </p:cNvSpPr>
          <p:nvPr>
            <p:ph type="title"/>
          </p:nvPr>
        </p:nvSpPr>
        <p:spPr>
          <a:xfrm>
            <a:off x="0" y="0"/>
            <a:ext cx="10363201" cy="1629601"/>
          </a:xfrm>
        </p:spPr>
        <p:txBody>
          <a:bodyPr>
            <a:normAutofit/>
          </a:bodyPr>
          <a:lstStyle/>
          <a:p>
            <a:br>
              <a:rPr lang="en-US" sz="2400" dirty="0"/>
            </a:br>
            <a:r>
              <a:rPr lang="en-US" sz="2400" dirty="0"/>
              <a:t>Working Demonstration – Zachary Harrison</a:t>
            </a:r>
          </a:p>
        </p:txBody>
      </p:sp>
      <p:sp>
        <p:nvSpPr>
          <p:cNvPr id="5" name="Slide Number Placeholder 4">
            <a:extLst>
              <a:ext uri="{FF2B5EF4-FFF2-40B4-BE49-F238E27FC236}">
                <a16:creationId xmlns:a16="http://schemas.microsoft.com/office/drawing/2014/main" id="{DF7F43E6-CF12-FC67-CD9A-84218E0BE39F}"/>
              </a:ext>
            </a:extLst>
          </p:cNvPr>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7" name="Zachary Harrison Showcase">
            <a:hlinkClick r:id="" action="ppaction://media"/>
            <a:extLst>
              <a:ext uri="{FF2B5EF4-FFF2-40B4-BE49-F238E27FC236}">
                <a16:creationId xmlns:a16="http://schemas.microsoft.com/office/drawing/2014/main" id="{3BF7BD92-CFA0-9493-CCDD-FC223BDF6486}"/>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914399" y="1629602"/>
            <a:ext cx="10141527" cy="4466398"/>
          </a:xfrm>
        </p:spPr>
      </p:pic>
    </p:spTree>
    <p:extLst>
      <p:ext uri="{BB962C8B-B14F-4D97-AF65-F5344CB8AC3E}">
        <p14:creationId xmlns:p14="http://schemas.microsoft.com/office/powerpoint/2010/main" val="288689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5004-AF31-8989-2E24-8233256C29DA}"/>
              </a:ext>
            </a:extLst>
          </p:cNvPr>
          <p:cNvSpPr>
            <a:spLocks noGrp="1"/>
          </p:cNvSpPr>
          <p:nvPr>
            <p:ph type="title"/>
          </p:nvPr>
        </p:nvSpPr>
        <p:spPr>
          <a:xfrm>
            <a:off x="0" y="0"/>
            <a:ext cx="10363201" cy="1629601"/>
          </a:xfrm>
        </p:spPr>
        <p:txBody>
          <a:bodyPr>
            <a:normAutofit/>
          </a:bodyPr>
          <a:lstStyle/>
          <a:p>
            <a:br>
              <a:rPr lang="en-US" sz="2400" dirty="0"/>
            </a:br>
            <a:r>
              <a:rPr lang="en-US" sz="2400" dirty="0"/>
              <a:t>Working Demonstration – Gizelle Samuels</a:t>
            </a:r>
          </a:p>
        </p:txBody>
      </p:sp>
      <p:sp>
        <p:nvSpPr>
          <p:cNvPr id="5" name="Slide Number Placeholder 4">
            <a:extLst>
              <a:ext uri="{FF2B5EF4-FFF2-40B4-BE49-F238E27FC236}">
                <a16:creationId xmlns:a16="http://schemas.microsoft.com/office/drawing/2014/main" id="{DF7F43E6-CF12-FC67-CD9A-84218E0BE39F}"/>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6" name="saved">
            <a:hlinkClick r:id="" action="ppaction://media"/>
            <a:extLst>
              <a:ext uri="{FF2B5EF4-FFF2-40B4-BE49-F238E27FC236}">
                <a16:creationId xmlns:a16="http://schemas.microsoft.com/office/drawing/2014/main" id="{EEDF3A04-4380-A7F1-E11D-8CCD5B00FC0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3157728" y="1465857"/>
            <a:ext cx="6083808" cy="4944142"/>
          </a:xfrm>
        </p:spPr>
      </p:pic>
    </p:spTree>
    <p:extLst>
      <p:ext uri="{BB962C8B-B14F-4D97-AF65-F5344CB8AC3E}">
        <p14:creationId xmlns:p14="http://schemas.microsoft.com/office/powerpoint/2010/main" val="142893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62E19-7A8F-8D16-EE19-B02A16C33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7D3F2-AE01-67B7-C7C3-4A387819EB1B}"/>
              </a:ext>
            </a:extLst>
          </p:cNvPr>
          <p:cNvSpPr>
            <a:spLocks noGrp="1"/>
          </p:cNvSpPr>
          <p:nvPr>
            <p:ph type="title"/>
          </p:nvPr>
        </p:nvSpPr>
        <p:spPr>
          <a:xfrm>
            <a:off x="0" y="0"/>
            <a:ext cx="10439401" cy="1617017"/>
          </a:xfrm>
        </p:spPr>
        <p:txBody>
          <a:bodyPr>
            <a:normAutofit/>
          </a:bodyPr>
          <a:lstStyle/>
          <a:p>
            <a:br>
              <a:rPr lang="en-US" sz="2400" dirty="0"/>
            </a:br>
            <a:r>
              <a:rPr lang="en-US" sz="2400" dirty="0"/>
              <a:t>conclusion</a:t>
            </a:r>
          </a:p>
        </p:txBody>
      </p:sp>
      <p:sp>
        <p:nvSpPr>
          <p:cNvPr id="5" name="Slide Number Placeholder 4">
            <a:extLst>
              <a:ext uri="{FF2B5EF4-FFF2-40B4-BE49-F238E27FC236}">
                <a16:creationId xmlns:a16="http://schemas.microsoft.com/office/drawing/2014/main" id="{558E4DC6-31B0-479C-AE2B-AA10F08AA8FC}"/>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4635BE90-BB0D-7453-AC31-68CCCD9BE306}"/>
              </a:ext>
            </a:extLst>
          </p:cNvPr>
          <p:cNvSpPr txBox="1"/>
          <p:nvPr/>
        </p:nvSpPr>
        <p:spPr>
          <a:xfrm>
            <a:off x="0" y="1617017"/>
            <a:ext cx="12013659" cy="4615944"/>
          </a:xfrm>
          <a:prstGeom prst="rect">
            <a:avLst/>
          </a:prstGeom>
          <a:noFill/>
        </p:spPr>
        <p:txBody>
          <a:bodyPr wrap="square">
            <a:spAutoFit/>
          </a:bodyPr>
          <a:lstStyle/>
          <a:p>
            <a:pPr>
              <a:lnSpc>
                <a:spcPct val="150000"/>
              </a:lnSpc>
            </a:pPr>
            <a:r>
              <a:rPr lang="en-US" dirty="0"/>
              <a:t>In conclusion, integrating a robust security system into this project is paramount to ensuring the safety of user data and the integrity of our application. By implementing secure authentication, encryption, and session management, we are setting up a framework that both protects user data and complies with industry standards.</a:t>
            </a:r>
          </a:p>
          <a:p>
            <a:pPr>
              <a:lnSpc>
                <a:spcPct val="150000"/>
              </a:lnSpc>
            </a:pPr>
            <a:endParaRPr lang="en-US" dirty="0"/>
          </a:p>
          <a:p>
            <a:pPr marL="285750" indent="-285750">
              <a:lnSpc>
                <a:spcPct val="150000"/>
              </a:lnSpc>
              <a:buFont typeface="Arial" panose="020B0604020202020204" pitchFamily="34" charset="0"/>
              <a:buChar char="•"/>
            </a:pPr>
            <a:r>
              <a:rPr lang="en-US" dirty="0"/>
              <a:t>Additionally, the system’s architecture will be scalable and maintainable, ensuring long-term performance and flexibility. The careful integration of a secure database, along with regular security audits and compliance with privacy regulations, guarantees a system that users can trust. </a:t>
            </a:r>
          </a:p>
          <a:p>
            <a:pPr>
              <a:lnSpc>
                <a:spcPct val="150000"/>
              </a:lnSpc>
            </a:pPr>
            <a:endParaRPr lang="en-US" dirty="0"/>
          </a:p>
          <a:p>
            <a:pPr marL="285750" indent="-285750">
              <a:lnSpc>
                <a:spcPct val="150000"/>
              </a:lnSpc>
              <a:buFont typeface="Arial" panose="020B0604020202020204" pitchFamily="34" charset="0"/>
              <a:buChar char="•"/>
            </a:pPr>
            <a:r>
              <a:rPr lang="en-US" dirty="0"/>
              <a:t>With these features, we are confident that this project will meet the required security standards and be a success upon deployment. We look forward to receiving approval and proceeding with the next steps in development. Thank you for your attention, and we are happy to answer any questions.</a:t>
            </a:r>
          </a:p>
        </p:txBody>
      </p:sp>
    </p:spTree>
    <p:extLst>
      <p:ext uri="{BB962C8B-B14F-4D97-AF65-F5344CB8AC3E}">
        <p14:creationId xmlns:p14="http://schemas.microsoft.com/office/powerpoint/2010/main" val="105001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5437762" y="374090"/>
            <a:ext cx="6410527" cy="3721256"/>
          </a:xfrm>
        </p:spPr>
        <p:txBody>
          <a:bodyPr>
            <a:normAutofit/>
          </a:bodyPr>
          <a:lstStyle/>
          <a:p>
            <a:r>
              <a:rPr lang="en-US" dirty="0"/>
              <a:t>Thank you for your time and attention! </a:t>
            </a:r>
            <a:br>
              <a:rPr lang="en-US" dirty="0"/>
            </a:br>
            <a:br>
              <a:rPr lang="en-US" dirty="0"/>
            </a:br>
            <a:r>
              <a:rPr lang="en-US" dirty="0"/>
              <a:t>We hope to work together soon!</a:t>
            </a:r>
          </a:p>
        </p:txBody>
      </p:sp>
      <p:sp>
        <p:nvSpPr>
          <p:cNvPr id="2" name="Rectangle 1">
            <a:extLst>
              <a:ext uri="{FF2B5EF4-FFF2-40B4-BE49-F238E27FC236}">
                <a16:creationId xmlns:a16="http://schemas.microsoft.com/office/drawing/2014/main" id="{B90AE358-D2CA-0701-B731-B38FD9EE2FD7}"/>
              </a:ext>
            </a:extLst>
          </p:cNvPr>
          <p:cNvSpPr/>
          <p:nvPr/>
        </p:nvSpPr>
        <p:spPr>
          <a:xfrm>
            <a:off x="5097294" y="4319081"/>
            <a:ext cx="6848272" cy="23249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3BC8CE-9B37-A004-250B-3B14B3E95316}"/>
              </a:ext>
            </a:extLst>
          </p:cNvPr>
          <p:cNvSpPr txBox="1"/>
          <p:nvPr/>
        </p:nvSpPr>
        <p:spPr>
          <a:xfrm>
            <a:off x="5321030" y="4669277"/>
            <a:ext cx="6274340" cy="369332"/>
          </a:xfrm>
          <a:prstGeom prst="rect">
            <a:avLst/>
          </a:prstGeom>
          <a:noFill/>
        </p:spPr>
        <p:txBody>
          <a:bodyPr wrap="square" rtlCol="0">
            <a:spAutoFit/>
          </a:bodyPr>
          <a:lstStyle/>
          <a:p>
            <a:r>
              <a:rPr lang="en-US" dirty="0"/>
              <a:t>Charles Taggart = </a:t>
            </a:r>
            <a:r>
              <a:rPr lang="en-US" dirty="0">
                <a:hlinkClick r:id="rId5"/>
              </a:rPr>
              <a:t>https://chucktagg83.github.io.stream_list</a:t>
            </a:r>
            <a:r>
              <a:rPr lang="en-US" dirty="0"/>
              <a:t> </a:t>
            </a:r>
          </a:p>
        </p:txBody>
      </p:sp>
      <p:sp>
        <p:nvSpPr>
          <p:cNvPr id="5" name="TextBox 4">
            <a:extLst>
              <a:ext uri="{FF2B5EF4-FFF2-40B4-BE49-F238E27FC236}">
                <a16:creationId xmlns:a16="http://schemas.microsoft.com/office/drawing/2014/main" id="{79610626-E34D-B25D-5441-D7D644FD6538}"/>
              </a:ext>
            </a:extLst>
          </p:cNvPr>
          <p:cNvSpPr txBox="1"/>
          <p:nvPr/>
        </p:nvSpPr>
        <p:spPr>
          <a:xfrm>
            <a:off x="5321030" y="5038609"/>
            <a:ext cx="6274340" cy="369332"/>
          </a:xfrm>
          <a:prstGeom prst="rect">
            <a:avLst/>
          </a:prstGeom>
          <a:noFill/>
        </p:spPr>
        <p:txBody>
          <a:bodyPr wrap="square" rtlCol="0">
            <a:spAutoFit/>
          </a:bodyPr>
          <a:lstStyle/>
          <a:p>
            <a:r>
              <a:rPr lang="en-US" dirty="0"/>
              <a:t>Zachary Harrison = </a:t>
            </a:r>
            <a:r>
              <a:rPr lang="en-US" dirty="0">
                <a:hlinkClick r:id="rId6"/>
              </a:rPr>
              <a:t>https://zharr1117.github.io/streamlist/</a:t>
            </a:r>
            <a:endParaRPr lang="en-US" dirty="0"/>
          </a:p>
        </p:txBody>
      </p:sp>
      <p:sp>
        <p:nvSpPr>
          <p:cNvPr id="6" name="TextBox 5">
            <a:extLst>
              <a:ext uri="{FF2B5EF4-FFF2-40B4-BE49-F238E27FC236}">
                <a16:creationId xmlns:a16="http://schemas.microsoft.com/office/drawing/2014/main" id="{A834DF3B-900C-817F-5B3E-2D07697F0CAE}"/>
              </a:ext>
            </a:extLst>
          </p:cNvPr>
          <p:cNvSpPr txBox="1"/>
          <p:nvPr/>
        </p:nvSpPr>
        <p:spPr>
          <a:xfrm>
            <a:off x="5321030" y="5447010"/>
            <a:ext cx="6274340" cy="369332"/>
          </a:xfrm>
          <a:prstGeom prst="rect">
            <a:avLst/>
          </a:prstGeom>
          <a:noFill/>
        </p:spPr>
        <p:txBody>
          <a:bodyPr wrap="square" rtlCol="0">
            <a:spAutoFit/>
          </a:bodyPr>
          <a:lstStyle/>
          <a:p>
            <a:r>
              <a:rPr lang="en-US" dirty="0"/>
              <a:t>Gizelle Samuels =</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22860" y="0"/>
            <a:ext cx="5181600" cy="1176021"/>
          </a:xfrm>
        </p:spPr>
        <p:txBody>
          <a:bodyPr>
            <a:normAutofit/>
          </a:bodyPr>
          <a:lstStyle/>
          <a:p>
            <a:r>
              <a:rPr lang="en-US" sz="2400" dirty="0"/>
              <a:t>Overview of presentation</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67740" y="1816100"/>
            <a:ext cx="5181600" cy="4081780"/>
          </a:xfrm>
        </p:spPr>
        <p:txBody>
          <a:bodyPr>
            <a:normAutofit/>
          </a:bodyPr>
          <a:lstStyle/>
          <a:p>
            <a:pPr marL="285750" indent="-285750">
              <a:buFont typeface="Arial" panose="020B0604020202020204" pitchFamily="34" charset="0"/>
              <a:buChar char="•"/>
            </a:pPr>
            <a:r>
              <a:rPr lang="en-US" sz="1800" dirty="0"/>
              <a:t>Introduction</a:t>
            </a:r>
          </a:p>
          <a:p>
            <a:pPr marL="285750" indent="-285750">
              <a:buFont typeface="Arial" panose="020B0604020202020204" pitchFamily="34" charset="0"/>
              <a:buChar char="•"/>
            </a:pPr>
            <a:r>
              <a:rPr lang="en-US" sz="1800" dirty="0"/>
              <a:t>SRS</a:t>
            </a:r>
          </a:p>
          <a:p>
            <a:pPr marL="285750" indent="-285750">
              <a:buFont typeface="Arial" panose="020B0604020202020204" pitchFamily="34" charset="0"/>
              <a:buChar char="•"/>
            </a:pPr>
            <a:r>
              <a:rPr lang="en-US" sz="1800" dirty="0"/>
              <a:t>Gantt Chart</a:t>
            </a:r>
          </a:p>
          <a:p>
            <a:pPr marL="285750" indent="-285750">
              <a:buFont typeface="Arial" panose="020B0604020202020204" pitchFamily="34" charset="0"/>
              <a:buChar char="•"/>
            </a:pPr>
            <a:r>
              <a:rPr lang="en-US" sz="1800" dirty="0"/>
              <a:t>Wireframes</a:t>
            </a:r>
          </a:p>
          <a:p>
            <a:pPr marL="285750" indent="-285750">
              <a:buFont typeface="Arial" panose="020B0604020202020204" pitchFamily="34" charset="0"/>
              <a:buChar char="•"/>
            </a:pPr>
            <a:r>
              <a:rPr lang="en-US" sz="1800" dirty="0"/>
              <a:t>Time Estimates</a:t>
            </a:r>
          </a:p>
          <a:p>
            <a:pPr marL="285750" indent="-285750">
              <a:buFont typeface="Arial" panose="020B0604020202020204" pitchFamily="34" charset="0"/>
              <a:buChar char="•"/>
            </a:pPr>
            <a:r>
              <a:rPr lang="en-US" sz="1800" dirty="0"/>
              <a:t>Database Integration </a:t>
            </a:r>
          </a:p>
          <a:p>
            <a:pPr marL="285750" indent="-285750">
              <a:buFont typeface="Arial" panose="020B0604020202020204" pitchFamily="34" charset="0"/>
              <a:buChar char="•"/>
            </a:pPr>
            <a:r>
              <a:rPr lang="en-US" sz="1800" dirty="0"/>
              <a:t>Conclusion</a:t>
            </a:r>
          </a:p>
          <a:p>
            <a:pPr marL="285750" indent="-285750">
              <a:buFont typeface="Arial" panose="020B0604020202020204" pitchFamily="34" charset="0"/>
              <a:buChar char="•"/>
            </a:pPr>
            <a:endParaRPr lang="en-US" sz="1800"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0" y="0"/>
            <a:ext cx="7273637" cy="1646555"/>
          </a:xfrm>
        </p:spPr>
        <p:txBody>
          <a:bodyPr>
            <a:normAutofit/>
          </a:bodyPr>
          <a:lstStyle/>
          <a:p>
            <a:br>
              <a:rPr lang="en-US" sz="2400" dirty="0"/>
            </a:br>
            <a:r>
              <a:rPr lang="en-US" sz="2400" dirty="0"/>
              <a:t>Project introduction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1" y="1600497"/>
            <a:ext cx="9124545" cy="4304192"/>
          </a:xfrm>
        </p:spPr>
        <p:txBody>
          <a:bodyPr/>
          <a:lstStyle/>
          <a:p>
            <a:pPr marL="0" indent="0">
              <a:lnSpc>
                <a:spcPct val="200000"/>
              </a:lnSpc>
              <a:buNone/>
            </a:pPr>
            <a:r>
              <a:rPr lang="en-US" sz="1800" dirty="0" err="1">
                <a:effectLst/>
                <a:latin typeface="Aptos" panose="020B0004020202020204" pitchFamily="34" charset="0"/>
                <a:ea typeface="MS Mincho" panose="02020609040205080304" pitchFamily="49" charset="-128"/>
                <a:cs typeface="Times New Roman" panose="02020603050405020304" pitchFamily="18" charset="0"/>
              </a:rPr>
              <a:t>EZTechMovie</a:t>
            </a:r>
            <a:r>
              <a:rPr lang="en-US" sz="1800" dirty="0">
                <a:effectLst/>
                <a:latin typeface="Aptos" panose="020B0004020202020204" pitchFamily="34" charset="0"/>
                <a:ea typeface="MS Mincho" panose="02020609040205080304" pitchFamily="49" charset="-128"/>
                <a:cs typeface="Times New Roman" panose="02020603050405020304" pitchFamily="18" charset="0"/>
              </a:rPr>
              <a:t> is a technology-driven company specializing in media and entertainment solutions. The company aims to expand the </a:t>
            </a:r>
            <a:r>
              <a:rPr lang="en-US" sz="1800" dirty="0" err="1">
                <a:effectLst/>
                <a:latin typeface="Aptos" panose="020B0004020202020204" pitchFamily="34" charset="0"/>
                <a:ea typeface="MS Mincho" panose="02020609040205080304" pitchFamily="49" charset="-128"/>
                <a:cs typeface="Times New Roman" panose="02020603050405020304" pitchFamily="18" charset="0"/>
              </a:rPr>
              <a:t>StreamList</a:t>
            </a:r>
            <a:r>
              <a:rPr lang="en-US" sz="1800" dirty="0">
                <a:effectLst/>
                <a:latin typeface="Aptos" panose="020B0004020202020204" pitchFamily="34" charset="0"/>
                <a:ea typeface="MS Mincho" panose="02020609040205080304" pitchFamily="49" charset="-128"/>
                <a:cs typeface="Times New Roman" panose="02020603050405020304" pitchFamily="18" charset="0"/>
              </a:rPr>
              <a:t> application from an individual movie list tracker into a monthly subscription-based streaming aggregator. We are excited to implement your idea of a web application that allows people to create and manage their unique cloud-based streaming lists containing movies or programs they want to watch.  We will create for you a React-based web application that will function as a go-to directory for movie and tv enthusiast.</a:t>
            </a: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0" y="0"/>
            <a:ext cx="10363201" cy="1629601"/>
          </a:xfrm>
        </p:spPr>
        <p:txBody>
          <a:bodyPr>
            <a:normAutofit/>
          </a:bodyPr>
          <a:lstStyle/>
          <a:p>
            <a:r>
              <a:rPr lang="en-US" sz="2400" dirty="0"/>
              <a:t>Key Software requirements specification requirements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8091" y="1732690"/>
            <a:ext cx="3459481" cy="3747180"/>
          </a:xfrm>
        </p:spPr>
        <p:txBody>
          <a:bodyPr>
            <a:normAutofit/>
          </a:bodyPr>
          <a:lstStyle/>
          <a:p>
            <a:pPr marL="0" indent="0" algn="ctr">
              <a:buNone/>
            </a:pPr>
            <a:r>
              <a:rPr lang="en-US" b="1" noProof="1"/>
              <a:t>Functional Requirements</a:t>
            </a:r>
          </a:p>
          <a:p>
            <a:r>
              <a:rPr lang="en-US" sz="1800" noProof="1"/>
              <a:t>Secure Login/Logout</a:t>
            </a:r>
          </a:p>
          <a:p>
            <a:r>
              <a:rPr lang="en-US" sz="1800" noProof="1"/>
              <a:t>Data Encryption and Security</a:t>
            </a:r>
          </a:p>
          <a:p>
            <a:r>
              <a:rPr lang="en-US" sz="1800" noProof="1"/>
              <a:t>User Interface (UI)</a:t>
            </a:r>
          </a:p>
          <a:p>
            <a:r>
              <a:rPr lang="en-US" sz="1800" noProof="1"/>
              <a:t>Search and Filter Capabilities</a:t>
            </a:r>
          </a:p>
          <a:p>
            <a:r>
              <a:rPr lang="en-US" sz="1800" noProof="1"/>
              <a:t>Error Handling and Logging</a:t>
            </a:r>
          </a:p>
          <a:p>
            <a:r>
              <a:rPr lang="en-US" sz="1800" noProof="1"/>
              <a:t>Data Management</a:t>
            </a:r>
          </a:p>
          <a:p>
            <a:r>
              <a:rPr lang="en-US" sz="1800" noProof="1"/>
              <a:t>Backup and Recovery</a:t>
            </a:r>
          </a:p>
          <a:p>
            <a:r>
              <a:rPr lang="en-US" sz="1800" noProof="1"/>
              <a:t>Notifications / Alerts</a:t>
            </a:r>
            <a:endParaRPr lang="en-US" noProof="1"/>
          </a:p>
        </p:txBody>
      </p:sp>
      <p:sp>
        <p:nvSpPr>
          <p:cNvPr id="4" name="Content Placeholder 3">
            <a:extLst>
              <a:ext uri="{FF2B5EF4-FFF2-40B4-BE49-F238E27FC236}">
                <a16:creationId xmlns:a16="http://schemas.microsoft.com/office/drawing/2014/main" id="{2CFADA2D-CE7A-511E-45B9-EAF4FA520E34}"/>
              </a:ext>
            </a:extLst>
          </p:cNvPr>
          <p:cNvSpPr>
            <a:spLocks noGrp="1"/>
          </p:cNvSpPr>
          <p:nvPr>
            <p:ph sz="quarter" idx="11"/>
          </p:nvPr>
        </p:nvSpPr>
        <p:spPr>
          <a:xfrm>
            <a:off x="8634430" y="1732690"/>
            <a:ext cx="3406141" cy="3747180"/>
          </a:xfrm>
        </p:spPr>
        <p:txBody>
          <a:bodyPr/>
          <a:lstStyle/>
          <a:p>
            <a:pPr marL="0" indent="0" algn="ctr">
              <a:buNone/>
            </a:pPr>
            <a:r>
              <a:rPr lang="en-US" b="1" noProof="1"/>
              <a:t>Non-Functional Requirements</a:t>
            </a:r>
          </a:p>
          <a:p>
            <a:r>
              <a:rPr lang="en-US" noProof="1"/>
              <a:t>Performance</a:t>
            </a:r>
          </a:p>
          <a:p>
            <a:r>
              <a:rPr lang="en-US" noProof="1"/>
              <a:t>Scalability</a:t>
            </a:r>
          </a:p>
          <a:p>
            <a:r>
              <a:rPr lang="en-US" noProof="1"/>
              <a:t>Reliability</a:t>
            </a:r>
          </a:p>
          <a:p>
            <a:r>
              <a:rPr lang="en-US" noProof="1"/>
              <a:t>Security </a:t>
            </a:r>
          </a:p>
          <a:p>
            <a:r>
              <a:rPr lang="en-US" noProof="1"/>
              <a:t>Usability</a:t>
            </a:r>
          </a:p>
          <a:p>
            <a:r>
              <a:rPr lang="en-US" noProof="1"/>
              <a:t>Maintainability</a:t>
            </a:r>
          </a:p>
          <a:p>
            <a:r>
              <a:rPr lang="en-US" noProof="1"/>
              <a:t>Compliance</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7" name="Picture 6">
            <a:extLst>
              <a:ext uri="{FF2B5EF4-FFF2-40B4-BE49-F238E27FC236}">
                <a16:creationId xmlns:a16="http://schemas.microsoft.com/office/drawing/2014/main" id="{6055BA4E-6F6B-CDED-7EA9-CA7605CAF46A}"/>
              </a:ext>
            </a:extLst>
          </p:cNvPr>
          <p:cNvPicPr>
            <a:picLocks noChangeAspect="1"/>
          </p:cNvPicPr>
          <p:nvPr/>
        </p:nvPicPr>
        <p:blipFill>
          <a:blip r:embed="rId3"/>
          <a:stretch>
            <a:fillRect/>
          </a:stretch>
        </p:blipFill>
        <p:spPr>
          <a:xfrm>
            <a:off x="4000500" y="1526488"/>
            <a:ext cx="3878580" cy="5015980"/>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0" y="0"/>
            <a:ext cx="10439401" cy="1617017"/>
          </a:xfrm>
        </p:spPr>
        <p:txBody>
          <a:bodyPr>
            <a:normAutofit/>
          </a:bodyPr>
          <a:lstStyle/>
          <a:p>
            <a:br>
              <a:rPr lang="en-US" sz="2400" dirty="0"/>
            </a:br>
            <a:r>
              <a:rPr lang="en-US" sz="2400" dirty="0"/>
              <a:t>Gantt Chart</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11" name="Picture 10">
            <a:extLst>
              <a:ext uri="{FF2B5EF4-FFF2-40B4-BE49-F238E27FC236}">
                <a16:creationId xmlns:a16="http://schemas.microsoft.com/office/drawing/2014/main" id="{38E0D058-641A-1F32-C30B-E1FEA7D080A5}"/>
              </a:ext>
            </a:extLst>
          </p:cNvPr>
          <p:cNvPicPr>
            <a:picLocks noChangeAspect="1"/>
          </p:cNvPicPr>
          <p:nvPr/>
        </p:nvPicPr>
        <p:blipFill>
          <a:blip r:embed="rId3"/>
          <a:stretch>
            <a:fillRect/>
          </a:stretch>
        </p:blipFill>
        <p:spPr>
          <a:xfrm>
            <a:off x="914399" y="1378936"/>
            <a:ext cx="10137505" cy="4867318"/>
          </a:xfrm>
          <a:prstGeom prst="rect">
            <a:avLst/>
          </a:prstGeom>
        </p:spPr>
      </p:pic>
    </p:spTree>
    <p:extLst>
      <p:ext uri="{BB962C8B-B14F-4D97-AF65-F5344CB8AC3E}">
        <p14:creationId xmlns:p14="http://schemas.microsoft.com/office/powerpoint/2010/main" val="56969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8B382-6756-CEB7-2960-1D948131C5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AED776-4FDA-C36F-4CEF-43959CD458F1}"/>
              </a:ext>
            </a:extLst>
          </p:cNvPr>
          <p:cNvSpPr>
            <a:spLocks noGrp="1"/>
          </p:cNvSpPr>
          <p:nvPr>
            <p:ph type="title"/>
          </p:nvPr>
        </p:nvSpPr>
        <p:spPr>
          <a:xfrm>
            <a:off x="0" y="0"/>
            <a:ext cx="10439401" cy="1617017"/>
          </a:xfrm>
        </p:spPr>
        <p:txBody>
          <a:bodyPr>
            <a:normAutofit/>
          </a:bodyPr>
          <a:lstStyle/>
          <a:p>
            <a:br>
              <a:rPr lang="en-US" sz="2400" dirty="0"/>
            </a:br>
            <a:r>
              <a:rPr lang="en-US" sz="2400" dirty="0" err="1"/>
              <a:t>WireFrames</a:t>
            </a:r>
            <a:endParaRPr lang="en-US" sz="2400" dirty="0"/>
          </a:p>
        </p:txBody>
      </p:sp>
      <p:sp>
        <p:nvSpPr>
          <p:cNvPr id="5" name="Slide Number Placeholder 4">
            <a:extLst>
              <a:ext uri="{FF2B5EF4-FFF2-40B4-BE49-F238E27FC236}">
                <a16:creationId xmlns:a16="http://schemas.microsoft.com/office/drawing/2014/main" id="{242CCA14-3465-77F9-E006-7ACCE2BA4CF1}"/>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pic>
        <p:nvPicPr>
          <p:cNvPr id="4" name="Picture 3">
            <a:extLst>
              <a:ext uri="{FF2B5EF4-FFF2-40B4-BE49-F238E27FC236}">
                <a16:creationId xmlns:a16="http://schemas.microsoft.com/office/drawing/2014/main" id="{0F54FD51-7A55-06D7-882C-0FD8D591D0EF}"/>
              </a:ext>
            </a:extLst>
          </p:cNvPr>
          <p:cNvPicPr>
            <a:picLocks noChangeAspect="1"/>
          </p:cNvPicPr>
          <p:nvPr/>
        </p:nvPicPr>
        <p:blipFill>
          <a:blip r:embed="rId3"/>
          <a:stretch>
            <a:fillRect/>
          </a:stretch>
        </p:blipFill>
        <p:spPr>
          <a:xfrm>
            <a:off x="296103" y="1270277"/>
            <a:ext cx="4923597" cy="2772136"/>
          </a:xfrm>
          <a:prstGeom prst="rect">
            <a:avLst/>
          </a:prstGeom>
        </p:spPr>
      </p:pic>
      <p:pic>
        <p:nvPicPr>
          <p:cNvPr id="7" name="Picture 6">
            <a:extLst>
              <a:ext uri="{FF2B5EF4-FFF2-40B4-BE49-F238E27FC236}">
                <a16:creationId xmlns:a16="http://schemas.microsoft.com/office/drawing/2014/main" id="{52133F86-1FEE-A5FC-10C1-CD912E2BD689}"/>
              </a:ext>
            </a:extLst>
          </p:cNvPr>
          <p:cNvPicPr>
            <a:picLocks noChangeAspect="1"/>
          </p:cNvPicPr>
          <p:nvPr/>
        </p:nvPicPr>
        <p:blipFill>
          <a:blip r:embed="rId4"/>
          <a:stretch>
            <a:fillRect/>
          </a:stretch>
        </p:blipFill>
        <p:spPr>
          <a:xfrm>
            <a:off x="5512951" y="1270277"/>
            <a:ext cx="4923597" cy="2774943"/>
          </a:xfrm>
          <a:prstGeom prst="rect">
            <a:avLst/>
          </a:prstGeom>
        </p:spPr>
      </p:pic>
      <p:pic>
        <p:nvPicPr>
          <p:cNvPr id="9" name="Picture 8">
            <a:extLst>
              <a:ext uri="{FF2B5EF4-FFF2-40B4-BE49-F238E27FC236}">
                <a16:creationId xmlns:a16="http://schemas.microsoft.com/office/drawing/2014/main" id="{186324FE-6EA9-DE06-531E-834DA5054AA1}"/>
              </a:ext>
            </a:extLst>
          </p:cNvPr>
          <p:cNvPicPr>
            <a:picLocks noChangeAspect="1"/>
          </p:cNvPicPr>
          <p:nvPr/>
        </p:nvPicPr>
        <p:blipFill>
          <a:blip r:embed="rId5"/>
          <a:stretch>
            <a:fillRect/>
          </a:stretch>
        </p:blipFill>
        <p:spPr>
          <a:xfrm>
            <a:off x="2901675" y="4042413"/>
            <a:ext cx="4929302" cy="2774943"/>
          </a:xfrm>
          <a:prstGeom prst="rect">
            <a:avLst/>
          </a:prstGeom>
        </p:spPr>
      </p:pic>
    </p:spTree>
    <p:extLst>
      <p:ext uri="{BB962C8B-B14F-4D97-AF65-F5344CB8AC3E}">
        <p14:creationId xmlns:p14="http://schemas.microsoft.com/office/powerpoint/2010/main" val="345867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6A94D-FF9A-538E-EFF9-2BC74F55A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0CA42-791A-C398-D6BA-27EB75DD733C}"/>
              </a:ext>
            </a:extLst>
          </p:cNvPr>
          <p:cNvSpPr>
            <a:spLocks noGrp="1"/>
          </p:cNvSpPr>
          <p:nvPr>
            <p:ph type="title"/>
          </p:nvPr>
        </p:nvSpPr>
        <p:spPr>
          <a:xfrm>
            <a:off x="0" y="0"/>
            <a:ext cx="10363201" cy="1629601"/>
          </a:xfrm>
        </p:spPr>
        <p:txBody>
          <a:bodyPr>
            <a:normAutofit/>
          </a:bodyPr>
          <a:lstStyle/>
          <a:p>
            <a:br>
              <a:rPr lang="en-US" sz="2400" dirty="0"/>
            </a:br>
            <a:r>
              <a:rPr lang="en-US" sz="2400" dirty="0"/>
              <a:t>Database Integration</a:t>
            </a:r>
          </a:p>
        </p:txBody>
      </p:sp>
      <p:sp>
        <p:nvSpPr>
          <p:cNvPr id="5" name="Slide Number Placeholder 4">
            <a:extLst>
              <a:ext uri="{FF2B5EF4-FFF2-40B4-BE49-F238E27FC236}">
                <a16:creationId xmlns:a16="http://schemas.microsoft.com/office/drawing/2014/main" id="{AAE526CA-9840-5A0D-7585-9F15099A9D2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9" name="TextBox 8">
            <a:extLst>
              <a:ext uri="{FF2B5EF4-FFF2-40B4-BE49-F238E27FC236}">
                <a16:creationId xmlns:a16="http://schemas.microsoft.com/office/drawing/2014/main" id="{731ADE0A-5964-18BE-0AD3-015EE23FCE60}"/>
              </a:ext>
            </a:extLst>
          </p:cNvPr>
          <p:cNvSpPr txBox="1"/>
          <p:nvPr/>
        </p:nvSpPr>
        <p:spPr>
          <a:xfrm>
            <a:off x="0" y="1328776"/>
            <a:ext cx="11284086" cy="4442819"/>
          </a:xfrm>
          <a:prstGeom prst="rect">
            <a:avLst/>
          </a:prstGeom>
          <a:noFill/>
        </p:spPr>
        <p:txBody>
          <a:bodyPr wrap="square">
            <a:spAutoFit/>
          </a:bodyPr>
          <a:lstStyle/>
          <a:p>
            <a:pPr>
              <a:lnSpc>
                <a:spcPct val="200000"/>
              </a:lnSpc>
            </a:pPr>
            <a:r>
              <a:rPr lang="en-US" b="1" dirty="0"/>
              <a:t>User Management: </a:t>
            </a:r>
            <a:r>
              <a:rPr lang="en-US" dirty="0"/>
              <a:t>Storing user profiles and preferences with encrypted fields for sensitive data such as passwords and personal information.</a:t>
            </a:r>
          </a:p>
          <a:p>
            <a:pPr>
              <a:lnSpc>
                <a:spcPct val="200000"/>
              </a:lnSpc>
            </a:pPr>
            <a:r>
              <a:rPr lang="en-US" b="1" dirty="0"/>
              <a:t>Data Persistence: </a:t>
            </a:r>
            <a:r>
              <a:rPr lang="en-US" dirty="0"/>
              <a:t>Ensuring all user interactions and settings are stored in a database, providing consistency across sessions.</a:t>
            </a:r>
          </a:p>
          <a:p>
            <a:pPr>
              <a:lnSpc>
                <a:spcPct val="200000"/>
              </a:lnSpc>
            </a:pPr>
            <a:r>
              <a:rPr lang="en-US" b="1" dirty="0"/>
              <a:t>Secure Data Transmission: </a:t>
            </a:r>
            <a:r>
              <a:rPr lang="en-US" dirty="0"/>
              <a:t>Encrypting all sensitive data in transit using TLS/SSL protocols to prevent unauthorized access during transmission.</a:t>
            </a:r>
          </a:p>
          <a:p>
            <a:pPr>
              <a:lnSpc>
                <a:spcPct val="200000"/>
              </a:lnSpc>
            </a:pPr>
            <a:r>
              <a:rPr lang="en-US" b="1" dirty="0"/>
              <a:t>Data Backup &amp; Redundancy: </a:t>
            </a:r>
            <a:r>
              <a:rPr lang="en-US" dirty="0"/>
              <a:t>Implementing a system for regular backups to ensure data integrity and recovery in case of failure.</a:t>
            </a:r>
          </a:p>
        </p:txBody>
      </p:sp>
      <p:sp>
        <p:nvSpPr>
          <p:cNvPr id="13" name="TextBox 12">
            <a:extLst>
              <a:ext uri="{FF2B5EF4-FFF2-40B4-BE49-F238E27FC236}">
                <a16:creationId xmlns:a16="http://schemas.microsoft.com/office/drawing/2014/main" id="{5084BEFD-692D-A2CF-3E8B-F4AA6D1869CA}"/>
              </a:ext>
            </a:extLst>
          </p:cNvPr>
          <p:cNvSpPr txBox="1"/>
          <p:nvPr/>
        </p:nvSpPr>
        <p:spPr>
          <a:xfrm>
            <a:off x="4073458" y="5529224"/>
            <a:ext cx="6143016" cy="923330"/>
          </a:xfrm>
          <a:prstGeom prst="rect">
            <a:avLst/>
          </a:prstGeom>
          <a:solidFill>
            <a:schemeClr val="bg2">
              <a:lumMod val="75000"/>
            </a:schemeClr>
          </a:solidFill>
          <a:ln>
            <a:solidFill>
              <a:schemeClr val="tx1"/>
            </a:solidFill>
          </a:ln>
        </p:spPr>
        <p:txBody>
          <a:bodyPr wrap="square">
            <a:spAutoFit/>
          </a:bodyPr>
          <a:lstStyle/>
          <a:p>
            <a:r>
              <a:rPr lang="en-US" dirty="0"/>
              <a:t>We’ve opted for integrations tools such as APIs and cloud services to facilitate smooth data integration and interaction between different system components.</a:t>
            </a:r>
          </a:p>
        </p:txBody>
      </p:sp>
    </p:spTree>
    <p:extLst>
      <p:ext uri="{BB962C8B-B14F-4D97-AF65-F5344CB8AC3E}">
        <p14:creationId xmlns:p14="http://schemas.microsoft.com/office/powerpoint/2010/main" val="60203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0F2B6-C127-6B9A-BC07-800F8B3CF81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FD2F33-F27E-0B7B-6D90-877131C2292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6" name="Title 2">
            <a:extLst>
              <a:ext uri="{FF2B5EF4-FFF2-40B4-BE49-F238E27FC236}">
                <a16:creationId xmlns:a16="http://schemas.microsoft.com/office/drawing/2014/main" id="{AAC1115F-F35E-8838-7472-158FCC40DCE5}"/>
              </a:ext>
            </a:extLst>
          </p:cNvPr>
          <p:cNvSpPr>
            <a:spLocks noGrp="1"/>
          </p:cNvSpPr>
          <p:nvPr>
            <p:ph type="title"/>
          </p:nvPr>
        </p:nvSpPr>
        <p:spPr>
          <a:xfrm>
            <a:off x="6485" y="76200"/>
            <a:ext cx="8244533" cy="1176021"/>
          </a:xfrm>
        </p:spPr>
        <p:txBody>
          <a:bodyPr>
            <a:normAutofit/>
          </a:bodyPr>
          <a:lstStyle/>
          <a:p>
            <a:br>
              <a:rPr lang="en-US" sz="2400" dirty="0"/>
            </a:br>
            <a:r>
              <a:rPr lang="en-US" sz="2400" dirty="0"/>
              <a:t>Security considerations</a:t>
            </a:r>
          </a:p>
        </p:txBody>
      </p:sp>
      <p:sp>
        <p:nvSpPr>
          <p:cNvPr id="7" name="Content Placeholder 3">
            <a:extLst>
              <a:ext uri="{FF2B5EF4-FFF2-40B4-BE49-F238E27FC236}">
                <a16:creationId xmlns:a16="http://schemas.microsoft.com/office/drawing/2014/main" id="{904DCF8F-192F-09A9-187A-9AEE8E8E1E39}"/>
              </a:ext>
            </a:extLst>
          </p:cNvPr>
          <p:cNvSpPr>
            <a:spLocks noGrp="1"/>
          </p:cNvSpPr>
          <p:nvPr>
            <p:ph sz="quarter" idx="10"/>
          </p:nvPr>
        </p:nvSpPr>
        <p:spPr>
          <a:xfrm>
            <a:off x="152400" y="1328421"/>
            <a:ext cx="11267872" cy="5681979"/>
          </a:xfrm>
        </p:spPr>
        <p:txBody>
          <a:bodyPr>
            <a:noAutofit/>
          </a:bodyPr>
          <a:lstStyle/>
          <a:p>
            <a:pPr marL="0" indent="0">
              <a:lnSpc>
                <a:spcPct val="100000"/>
              </a:lnSpc>
              <a:buNone/>
            </a:pPr>
            <a:r>
              <a:rPr lang="en-US" sz="1800" b="0" dirty="0"/>
              <a:t>Security is one of our top priorities, and we’re implementing a comprehensive strategy to safeguard user data and ensure the integrity of the system. The key security measures we are incorporating include:</a:t>
            </a:r>
          </a:p>
          <a:p>
            <a:pPr marL="285750" indent="-285750">
              <a:lnSpc>
                <a:spcPct val="100000"/>
              </a:lnSpc>
              <a:buFont typeface="Arial" panose="020B0604020202020204" pitchFamily="34" charset="0"/>
              <a:buChar char="•"/>
            </a:pPr>
            <a:r>
              <a:rPr lang="en-US" sz="1800" dirty="0"/>
              <a:t>Authentication and Authorization</a:t>
            </a:r>
            <a:r>
              <a:rPr lang="en-US" sz="1800" b="0" dirty="0"/>
              <a:t>: We’ll be using [OAuth/OpenID] for secure user authentication. This system will allow users to securely log in with multi-factor authentication (MFA) as an optional feature.</a:t>
            </a:r>
          </a:p>
          <a:p>
            <a:pPr marL="285750" indent="-285750">
              <a:lnSpc>
                <a:spcPct val="100000"/>
              </a:lnSpc>
              <a:buFont typeface="Arial" panose="020B0604020202020204" pitchFamily="34" charset="0"/>
              <a:buChar char="•"/>
            </a:pPr>
            <a:r>
              <a:rPr lang="en-US" sz="1800" dirty="0"/>
              <a:t>Data Encryption: </a:t>
            </a:r>
            <a:r>
              <a:rPr lang="en-US" sz="1800" b="0" dirty="0"/>
              <a:t>All sensitive data, such as user passwords and payment information, will be encrypted both during transmission (via HTTPS) and at rest using AES-256. </a:t>
            </a:r>
          </a:p>
          <a:p>
            <a:pPr marL="285750" indent="-285750">
              <a:lnSpc>
                <a:spcPct val="100000"/>
              </a:lnSpc>
              <a:buFont typeface="Arial" panose="020B0604020202020204" pitchFamily="34" charset="0"/>
              <a:buChar char="•"/>
            </a:pPr>
            <a:r>
              <a:rPr lang="en-US" sz="1800" dirty="0"/>
              <a:t>Session Management: </a:t>
            </a:r>
            <a:r>
              <a:rPr lang="en-US" sz="1800" b="0" dirty="0"/>
              <a:t>User sessions will be securely managed to prevent unauthorized access or hijacking. We’ll use secure cookies and session timeouts to prevent session theft. </a:t>
            </a:r>
          </a:p>
          <a:p>
            <a:pPr marL="285750" indent="-285750">
              <a:lnSpc>
                <a:spcPct val="100000"/>
              </a:lnSpc>
              <a:buFont typeface="Arial" panose="020B0604020202020204" pitchFamily="34" charset="0"/>
              <a:buChar char="•"/>
            </a:pPr>
            <a:r>
              <a:rPr lang="en-US" sz="1800" dirty="0"/>
              <a:t>Regular Security Audits and Penetration Testing: </a:t>
            </a:r>
            <a:r>
              <a:rPr lang="en-US" sz="1800" b="0" dirty="0"/>
              <a:t>Our system will undergo routine security audits to identify vulnerabilities. We will also perform penetration testing to ensure the application remains resistant to potential attacks.</a:t>
            </a:r>
          </a:p>
          <a:p>
            <a:pPr marL="285750" indent="-285750">
              <a:lnSpc>
                <a:spcPct val="100000"/>
              </a:lnSpc>
              <a:buFont typeface="Arial" panose="020B0604020202020204" pitchFamily="34" charset="0"/>
              <a:buChar char="•"/>
            </a:pPr>
            <a:r>
              <a:rPr lang="en-US" sz="1800" dirty="0"/>
              <a:t>Compliance with Standards:</a:t>
            </a:r>
            <a:r>
              <a:rPr lang="en-US" sz="1800" b="0" dirty="0"/>
              <a:t> The system will comply with data protection regulations such as GDPR and CCPA, ensuring that user privacy is respected, and that data is handled ethically and legally."</a:t>
            </a:r>
          </a:p>
        </p:txBody>
      </p:sp>
      <p:sp>
        <p:nvSpPr>
          <p:cNvPr id="8" name="Slide Number Placeholder 1">
            <a:extLst>
              <a:ext uri="{FF2B5EF4-FFF2-40B4-BE49-F238E27FC236}">
                <a16:creationId xmlns:a16="http://schemas.microsoft.com/office/drawing/2014/main" id="{1171FA62-F9B9-5903-DFAA-7791C55431A3}"/>
              </a:ext>
            </a:extLst>
          </p:cNvPr>
          <p:cNvSpPr txBox="1">
            <a:spLocks/>
          </p:cNvSpPr>
          <p:nvPr/>
        </p:nvSpPr>
        <p:spPr>
          <a:xfrm>
            <a:off x="1066800" y="6398654"/>
            <a:ext cx="1004098" cy="29621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368514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47A5C-C802-A9D5-C969-803F6990B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946AA-05AF-9BFE-ECFB-B36C122AABC7}"/>
              </a:ext>
            </a:extLst>
          </p:cNvPr>
          <p:cNvSpPr>
            <a:spLocks noGrp="1"/>
          </p:cNvSpPr>
          <p:nvPr>
            <p:ph type="title"/>
          </p:nvPr>
        </p:nvSpPr>
        <p:spPr>
          <a:xfrm>
            <a:off x="0" y="0"/>
            <a:ext cx="10439401" cy="1617017"/>
          </a:xfrm>
        </p:spPr>
        <p:txBody>
          <a:bodyPr>
            <a:normAutofit/>
          </a:bodyPr>
          <a:lstStyle/>
          <a:p>
            <a:br>
              <a:rPr lang="en-US" sz="2400" dirty="0"/>
            </a:br>
            <a:r>
              <a:rPr lang="en-US" sz="2400" dirty="0"/>
              <a:t>Coding Implementation and </a:t>
            </a:r>
            <a:r>
              <a:rPr lang="en-US" sz="2400" dirty="0" err="1"/>
              <a:t>Github</a:t>
            </a:r>
            <a:r>
              <a:rPr lang="en-US" sz="2400" dirty="0"/>
              <a:t> link</a:t>
            </a:r>
          </a:p>
        </p:txBody>
      </p:sp>
      <p:sp>
        <p:nvSpPr>
          <p:cNvPr id="5" name="Slide Number Placeholder 4">
            <a:extLst>
              <a:ext uri="{FF2B5EF4-FFF2-40B4-BE49-F238E27FC236}">
                <a16:creationId xmlns:a16="http://schemas.microsoft.com/office/drawing/2014/main" id="{6AB572FC-63DE-39CE-9BF7-5A8F019ACDF3}"/>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4" name="TextBox 3">
            <a:extLst>
              <a:ext uri="{FF2B5EF4-FFF2-40B4-BE49-F238E27FC236}">
                <a16:creationId xmlns:a16="http://schemas.microsoft.com/office/drawing/2014/main" id="{8913D574-3E10-CD64-8E9A-180DB36F4551}"/>
              </a:ext>
            </a:extLst>
          </p:cNvPr>
          <p:cNvSpPr txBox="1"/>
          <p:nvPr/>
        </p:nvSpPr>
        <p:spPr>
          <a:xfrm>
            <a:off x="0" y="1444940"/>
            <a:ext cx="12192000" cy="4801314"/>
          </a:xfrm>
          <a:prstGeom prst="rect">
            <a:avLst/>
          </a:prstGeom>
          <a:noFill/>
        </p:spPr>
        <p:txBody>
          <a:bodyPr wrap="square">
            <a:spAutoFit/>
          </a:bodyPr>
          <a:lstStyle/>
          <a:p>
            <a:r>
              <a:rPr lang="en-US" dirty="0"/>
              <a:t>The coding implementation is divided into several core components to ensure scalability, maintainability, and security. We will be using React / Node.js, for frontend and backend development, along with relevant libraries </a:t>
            </a:r>
          </a:p>
          <a:p>
            <a:endParaRPr lang="en-US" dirty="0"/>
          </a:p>
          <a:p>
            <a:pPr marL="285750" indent="-285750">
              <a:buFont typeface="Arial" panose="020B0604020202020204" pitchFamily="34" charset="0"/>
              <a:buChar char="•"/>
            </a:pPr>
            <a:r>
              <a:rPr lang="en-US" b="1" dirty="0"/>
              <a:t>Frontend Development: </a:t>
            </a:r>
            <a:r>
              <a:rPr lang="en-US" dirty="0"/>
              <a:t>We’ll be using React to creating a dynamic and responsive user interface. Components will be modular, allowing for easy updates and maintenance, handling user input validation.</a:t>
            </a:r>
          </a:p>
          <a:p>
            <a:pPr marL="285750" indent="-285750">
              <a:buFont typeface="Arial" panose="020B0604020202020204" pitchFamily="34" charset="0"/>
              <a:buChar char="•"/>
            </a:pPr>
            <a:r>
              <a:rPr lang="en-US" b="1" dirty="0"/>
              <a:t>Backend Development: </a:t>
            </a:r>
            <a:r>
              <a:rPr lang="en-US" dirty="0"/>
              <a:t>The backend will be developed in with RESTful APIs to handle communication between the client and server. We will implement API security by securing endpoints and using token-based authentication (JWT) for user sessions. </a:t>
            </a:r>
          </a:p>
          <a:p>
            <a:pPr marL="285750" indent="-285750">
              <a:buFont typeface="Arial" panose="020B0604020202020204" pitchFamily="34" charset="0"/>
              <a:buChar char="•"/>
            </a:pPr>
            <a:r>
              <a:rPr lang="en-US" b="1" dirty="0"/>
              <a:t>Authentication &amp; Authorization: </a:t>
            </a:r>
            <a:r>
              <a:rPr lang="en-US" dirty="0"/>
              <a:t>Authentication will be managed using OAuth, ensuring that only authenticated users can access the system. </a:t>
            </a:r>
          </a:p>
          <a:p>
            <a:pPr marL="285750" indent="-285750">
              <a:buFont typeface="Arial" panose="020B0604020202020204" pitchFamily="34" charset="0"/>
              <a:buChar char="•"/>
            </a:pPr>
            <a:r>
              <a:rPr lang="en-US" b="1" dirty="0"/>
              <a:t>Encryption &amp; Secure Communication: </a:t>
            </a:r>
            <a:r>
              <a:rPr lang="en-US" dirty="0"/>
              <a:t>All user data transmitted between the client and server will be encrypted using HTTPS (SSL/TLS) to protect against man-in-the-middle attacks. Passwords and other sensitive data stored in the database will be hashed using </a:t>
            </a:r>
            <a:r>
              <a:rPr lang="en-US" dirty="0" err="1"/>
              <a:t>bcrypt</a:t>
            </a:r>
            <a:r>
              <a:rPr lang="en-US" dirty="0"/>
              <a:t>, before storage to ensure that even if the database is compromised, the data remains protected.</a:t>
            </a:r>
          </a:p>
          <a:p>
            <a:pPr marL="285750" indent="-285750">
              <a:buFont typeface="Arial" panose="020B0604020202020204" pitchFamily="34" charset="0"/>
              <a:buChar char="•"/>
            </a:pPr>
            <a:r>
              <a:rPr lang="en-US" b="1" dirty="0"/>
              <a:t>Error Handling and Logging: </a:t>
            </a:r>
            <a:r>
              <a:rPr lang="en-US" dirty="0"/>
              <a:t>We will implement robust error handling and logging throughout the system. For every failed attempt or unexpected behavior, detailed logs will be generated and stored securely for troubleshooting and monitoring potential security threats.</a:t>
            </a:r>
          </a:p>
        </p:txBody>
      </p:sp>
    </p:spTree>
    <p:extLst>
      <p:ext uri="{BB962C8B-B14F-4D97-AF65-F5344CB8AC3E}">
        <p14:creationId xmlns:p14="http://schemas.microsoft.com/office/powerpoint/2010/main" val="59081425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{11A4077D-FD44-43E7-8750-BA8971B7B78C}tf22318419_win32</Template>
  <TotalTime>374</TotalTime>
  <Words>2299</Words>
  <Application>Microsoft Office PowerPoint</Application>
  <PresentationFormat>Widescreen</PresentationFormat>
  <Paragraphs>150</Paragraphs>
  <Slides>15</Slides>
  <Notes>12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Calibri</vt:lpstr>
      <vt:lpstr>Tenorite</vt:lpstr>
      <vt:lpstr>Custom</vt:lpstr>
      <vt:lpstr>PowerPoint Presentation</vt:lpstr>
      <vt:lpstr>Overview of presentation</vt:lpstr>
      <vt:lpstr> Project introduction</vt:lpstr>
      <vt:lpstr>Key Software requirements specification requirements</vt:lpstr>
      <vt:lpstr> Gantt Chart</vt:lpstr>
      <vt:lpstr> WireFrames</vt:lpstr>
      <vt:lpstr> Database Integration</vt:lpstr>
      <vt:lpstr> Security considerations</vt:lpstr>
      <vt:lpstr> Coding Implementation and Github link</vt:lpstr>
      <vt:lpstr> project status and next steps</vt:lpstr>
      <vt:lpstr> Working Demonstration – Charles Taggart</vt:lpstr>
      <vt:lpstr> Working Demonstration – Zachary Harrison</vt:lpstr>
      <vt:lpstr> Working Demonstration – Gizelle Samuels</vt:lpstr>
      <vt:lpstr> conclusion</vt:lpstr>
      <vt:lpstr>Thank you for your time and attention!   We hope to work together soon!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Charles Taggart</dc:creator>
  <cp:lastModifiedBy>Charles Taggart</cp:lastModifiedBy>
  <cp:revision>7</cp:revision>
  <dcterms:created xsi:type="dcterms:W3CDTF">2025-03-03T07:55:00Z</dcterms:created>
  <dcterms:modified xsi:type="dcterms:W3CDTF">2025-03-04T06:35:25Z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